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53" r:id="rId5"/>
    <p:sldMasterId id="2147483755" r:id="rId6"/>
  </p:sldMasterIdLst>
  <p:notesMasterIdLst>
    <p:notesMasterId r:id="rId20"/>
  </p:notesMasterIdLst>
  <p:sldIdLst>
    <p:sldId id="256" r:id="rId7"/>
    <p:sldId id="386" r:id="rId8"/>
    <p:sldId id="387" r:id="rId9"/>
    <p:sldId id="388" r:id="rId10"/>
    <p:sldId id="391" r:id="rId11"/>
    <p:sldId id="396" r:id="rId12"/>
    <p:sldId id="274" r:id="rId13"/>
    <p:sldId id="394" r:id="rId14"/>
    <p:sldId id="392" r:id="rId15"/>
    <p:sldId id="393" r:id="rId16"/>
    <p:sldId id="395" r:id="rId17"/>
    <p:sldId id="257" r:id="rId18"/>
    <p:sldId id="390" r:id="rId19"/>
  </p:sldIdLst>
  <p:sldSz cx="12192000" cy="6858000"/>
  <p:notesSz cx="6858000" cy="9144000"/>
  <p:embeddedFontLst>
    <p:embeddedFont>
      <p:font typeface="Helvetica" pitchFamily="2" charset="0"/>
      <p:regular r:id="rId21"/>
      <p:bold r:id="rId22"/>
      <p:italic r:id="rId23"/>
      <p:boldItalic r:id="rId24"/>
    </p:embeddedFont>
    <p:embeddedFont>
      <p:font typeface="Px Grotesk Light" panose="02000303000000000000" pitchFamily="2" charset="0"/>
      <p:regular r:id="rId25"/>
    </p:embeddedFont>
    <p:embeddedFont>
      <p:font typeface="Px Grotesk Regular" panose="02000503000000000000" pitchFamily="2" charset="0"/>
      <p:regular r:id="rId26"/>
      <p:italic r:id="rId27"/>
    </p:embeddedFont>
    <p:embeddedFont>
      <p:font typeface="Roboto Light" panose="020F0302020204030204" pitchFamily="34" charset="0"/>
      <p:regular r:id="rId28"/>
      <p:italic r:id="rId29"/>
    </p:embeddedFont>
    <p:embeddedFont>
      <p:font typeface="Roboto Mono" pitchFamily="49" charset="0"/>
      <p:regular r:id="rId30"/>
      <p:bold r:id="rId31"/>
      <p:italic r:id="rId32"/>
      <p:boldItalic r:id="rId33"/>
    </p:embeddedFont>
    <p:embeddedFont>
      <p:font typeface="Roboto Mono Medium" panose="020F0502020204030204" pitchFamily="34" charset="0"/>
      <p:regular r:id="rId34"/>
      <p:italic r:id="rId35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D86CD-4C5C-4D2B-9C3A-8C6F9B5AC61C}" v="1" dt="2024-04-16T07:03:05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94589" autoAdjust="0"/>
  </p:normalViewPr>
  <p:slideViewPr>
    <p:cSldViewPr snapToGrid="0">
      <p:cViewPr varScale="1">
        <p:scale>
          <a:sx n="120" d="100"/>
          <a:sy n="120" d="100"/>
        </p:scale>
        <p:origin x="488" y="184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16.06.24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1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Chapter 1,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2,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3,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50C0-B388-686F-0635-7DDDFDF85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F72F0-49BE-935D-8877-5CB47856A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74600-EB67-A699-59AD-898C58D4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EA413-FCBF-6E48-18E0-FACF036B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5395-6C69-1788-7C52-EEB4E30F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974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7D6-2713-A110-D71D-902D561D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5994-1A48-EC9C-80BE-B2239F71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29C06-F67F-B8F9-C32B-63960209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BDE6B-1F35-E5C0-5368-F8518CE2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AC5C-5C5A-4E4E-394C-01B3ACDA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540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3798-9C50-20C6-BAA2-BD592BC6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0729-B926-6929-9263-55753AC1D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2599-45C2-1944-085F-A2A4612E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3C5F5-4333-B948-167E-A0DD4D05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85687-3067-16AF-D38F-B74713D5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11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9EB7-014A-28D7-C03E-9D45330A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2A83-1D84-E02B-8AC9-84DBADD82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88AD8-F330-B621-7C17-7BED9572E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D9A86-4542-E707-54E0-C5448C0C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5EF77-D852-F82C-31E6-8B2286F7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0E14B-DB37-894A-54C0-66220E5F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452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DDBA-623D-1A19-227A-F9B43AA0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85AC9-C630-045D-6E54-97F23BD3E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F94CC-ADAB-3FBF-5EF0-D4C31CF6D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B8D4D-C25E-3FAC-B9C4-1E33FCBF9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10BC1-E064-EB8C-0936-AFC59534F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BC003-7AF2-8172-4DF0-2CE77C0D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A43AB-1A41-3A91-FEE7-E02E5C05C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8F3E2-DF44-68BC-D04B-2497E341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60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6FB4C-832F-D828-8A8F-9756E0D1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EE033-0AA3-06D3-89D8-F2931B13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AAF74-F916-C6A6-6417-8963C287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2521C-246E-125B-2F64-E796B2A5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64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6F218-392D-E878-97D7-AD6BC722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D7F09-5EC2-13E3-397E-621AF61D0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B10C-A39E-A912-2A5B-DA7B7C75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564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11BE-A395-6D9A-7281-D0DCC64C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AE28-07AC-0B7C-4D5F-A20B6DE2D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F131F-55E9-C5E4-1884-6352DE278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F4D5A-9E2A-3038-1086-1FD81B24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29B03-C23E-5369-9BDA-57FDE146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8CBB9-A34D-5EE5-6B31-7EFE30B5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604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F286-716E-268A-4518-B361BE4A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3821A9-75B1-0A0E-B6CC-5166ECF80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15678-7B03-504A-D1A0-23B27DC4B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30EA2-BDF1-B30A-EFED-231DC510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09E20-2F86-01A2-00A7-618D9528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BDA81-C92B-BBD6-FA77-9486E53A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2060-1974-3F40-7D56-5AAC3FB6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1B576-9E89-A99D-7F15-BA08C386E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AFC6-6AB8-15D0-B67B-42703284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1DD9-2224-3758-C01F-48B6AE5B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6C45F-5D2B-BA65-2688-9E645F84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155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A29A00-2CCF-45CD-9B5E-3DBCBDBE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F2CB2-78B2-8CD4-45BD-D1A4B64C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2F48-F9D6-D9CF-F011-87F66B70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FEE9-1891-D022-3599-D885BB21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4AF15-362A-CD0F-32C3-DE2CE384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6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Px Grotesk Regular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55E8B-AC26-15CB-6D13-9445EAD2A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8B7B3-E5E9-AA81-11D7-9D75EABE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D4EB4-C88E-A48A-AC4E-A65332419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0436C-CC71-FC41-8FFD-46963F02CE4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D7970-84B9-6BAB-2E7E-60BC3F877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DB5FA-51E2-538B-AF2D-8F06710C5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6051C-53E9-9843-AFD8-A805DB731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6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ex.oracle.com/jsapi" TargetMode="External"/><Relationship Id="rId2" Type="http://schemas.openxmlformats.org/officeDocument/2006/relationships/hyperlink" Target="https://apex.oracle.com/api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docs.oracle.com/en/database/oracle/apex/23.2/htmdb/implementing-plug-ins.html#GUID-0E0FC795-95AE-4B06-91A4-2770EF8BDD8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cenomination.oracle.com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bit.ly/OracleACEProgram" TargetMode="Externa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78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DDC-E5B5-2466-9DA6-F582ED6D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E28B-9D3C-542B-CDEF-8C49D9BF57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8632E-F190-4387-FFB7-9559AF8AF8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Dynamic Action Plugin</a:t>
            </a:r>
          </a:p>
          <a:p>
            <a:r>
              <a:rPr lang="en-GB" dirty="0"/>
              <a:t>Interactive Grid</a:t>
            </a:r>
          </a:p>
          <a:p>
            <a:r>
              <a:rPr lang="en-GB" dirty="0"/>
              <a:t>Multi-Row Updates</a:t>
            </a:r>
          </a:p>
          <a:p>
            <a:r>
              <a:rPr lang="en-GB" dirty="0"/>
              <a:t>JavaScript &amp; PL/SQL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73599-C5AC-9571-F4BE-889C2C1A2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0C0F-4E43-A7F3-3A04-3C46A96DE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9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875E-750C-E888-4436-31C7BCE5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31600-088A-86CB-69E0-D0BE33C82B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4120-9B90-7D77-5EAB-BB3CDCC7B0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PL/SQL API Documentation</a:t>
            </a:r>
            <a:endParaRPr lang="en-GB" dirty="0"/>
          </a:p>
          <a:p>
            <a:pPr lvl="1"/>
            <a:r>
              <a:rPr lang="en-GB" dirty="0"/>
              <a:t>APEX_PLUGIN</a:t>
            </a:r>
          </a:p>
          <a:p>
            <a:pPr lvl="1"/>
            <a:r>
              <a:rPr lang="en-GB" dirty="0"/>
              <a:t>APEX_PLUGIN_UTIL</a:t>
            </a:r>
          </a:p>
          <a:p>
            <a:r>
              <a:rPr lang="en-GB" dirty="0">
                <a:hlinkClick r:id="rId3"/>
              </a:rPr>
              <a:t>JavaScript API Documentation</a:t>
            </a:r>
            <a:endParaRPr lang="en-GB" dirty="0"/>
          </a:p>
          <a:p>
            <a:r>
              <a:rPr lang="en-GB" dirty="0"/>
              <a:t>APEX App Builder User's Guide</a:t>
            </a:r>
          </a:p>
          <a:p>
            <a:pPr lvl="1"/>
            <a:r>
              <a:rPr lang="en-GB" dirty="0">
                <a:hlinkClick r:id="rId4"/>
              </a:rPr>
              <a:t>Implementing Plug-ins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2B6F8-F787-C492-787A-C5453415D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4840A-13FD-D966-6F52-9A55BBCE0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2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69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D05C03-65C2-FD4C-BA90-7FB64AE8D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err="1"/>
              <a:t>Moritz.Klein@hyand.com</a:t>
            </a:r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1D8DBB1-286D-F8D8-AE60-7AB43DE44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Say Hy_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68FF7-588E-7F6A-1540-B16C1B863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>
              <a:solidFill>
                <a:srgbClr val="7F7F7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1CAA-1501-59CB-E5AE-F2B10482D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13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2" name="Picture 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43748BB-0D44-1D5F-B34B-690D6160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00" y="5173334"/>
            <a:ext cx="203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>
                <a:ea typeface="Roboto Mono Medium"/>
              </a:rPr>
              <a:t>APEX Plugins - How to start</a:t>
            </a:r>
            <a:endParaRPr lang="de-DE" dirty="0">
              <a:ea typeface="Roboto Mon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Moritz Klein, Senior Principal Consultant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APEX Connect, 23-APR-2024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C87E5-1DB8-8949-330F-295ACBE9A6AD}"/>
              </a:ext>
            </a:extLst>
          </p:cNvPr>
          <p:cNvSpPr/>
          <p:nvPr/>
        </p:nvSpPr>
        <p:spPr>
          <a:xfrm>
            <a:off x="609600" y="5895474"/>
            <a:ext cx="2590800" cy="601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83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 dirty="0" err="1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  <a:endParaRPr lang="en-GB" sz="1000" kern="0">
                <a:solidFill>
                  <a:schemeClr val="bg1"/>
                </a:solidFill>
                <a:ea typeface="Roboto Mono" pitchFamily="2" charset="0"/>
                <a:sym typeface="Arial"/>
              </a:endParaRP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84DB2-2477-4DF7-98B3-612DAF0BD5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50" y="1408500"/>
            <a:ext cx="10800000" cy="3692525"/>
          </a:xfrm>
        </p:spPr>
        <p:txBody>
          <a:bodyPr/>
          <a:lstStyle/>
          <a:p>
            <a:pPr lvl="0"/>
            <a:r>
              <a:rPr lang="en-GB" sz="3200" dirty="0"/>
              <a:t>Create reusable components</a:t>
            </a:r>
          </a:p>
          <a:p>
            <a:pPr lvl="0"/>
            <a:r>
              <a:rPr lang="en-GB" sz="3200" dirty="0"/>
              <a:t>Enhance maintainability</a:t>
            </a:r>
          </a:p>
          <a:p>
            <a:pPr lvl="0"/>
            <a:r>
              <a:rPr lang="en-GB" sz="3200" dirty="0"/>
              <a:t>Easily share</a:t>
            </a:r>
          </a:p>
          <a:p>
            <a:pPr lvl="0"/>
            <a:r>
              <a:rPr lang="en-GB" sz="3200" dirty="0"/>
              <a:t>Good Practices</a:t>
            </a:r>
          </a:p>
          <a:p>
            <a:pPr lvl="0"/>
            <a:endParaRPr lang="en-GB" sz="3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7EF315-791E-4DEE-9BFE-93A6A5FC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00" y="458970"/>
            <a:ext cx="10801350" cy="538609"/>
          </a:xfrm>
        </p:spPr>
        <p:txBody>
          <a:bodyPr/>
          <a:lstStyle/>
          <a:p>
            <a:r>
              <a:rPr lang="en-US" dirty="0"/>
              <a:t>APEX Plugins - Why</a:t>
            </a:r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11919E-37C3-A697-6E83-63738626619A}"/>
              </a:ext>
            </a:extLst>
          </p:cNvPr>
          <p:cNvSpPr/>
          <p:nvPr/>
        </p:nvSpPr>
        <p:spPr>
          <a:xfrm rot="20183011">
            <a:off x="2549660" y="2974680"/>
            <a:ext cx="51587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BORING!</a:t>
            </a:r>
          </a:p>
        </p:txBody>
      </p:sp>
    </p:spTree>
    <p:extLst>
      <p:ext uri="{BB962C8B-B14F-4D97-AF65-F5344CB8AC3E}">
        <p14:creationId xmlns:p14="http://schemas.microsoft.com/office/powerpoint/2010/main" val="1881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EC22-6593-5D7F-C668-5664689D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Why (Second Try)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504AE-FFEB-686C-E73F-5578EFD109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720C-0C9D-116A-981C-338AEB4D35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It is fun to learn something new</a:t>
            </a:r>
          </a:p>
          <a:p>
            <a:r>
              <a:rPr lang="en-GB" dirty="0"/>
              <a:t>Reusable Components aren't boring</a:t>
            </a:r>
          </a:p>
          <a:p>
            <a:r>
              <a:rPr lang="en-GB" dirty="0"/>
              <a:t>It's another tool we can use</a:t>
            </a:r>
          </a:p>
          <a:p>
            <a:r>
              <a:rPr lang="en-GB" dirty="0"/>
              <a:t>Helps to understand third-party plugins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67399-C522-5214-46AE-FAE5E9A8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E8687-B62A-9691-8D24-EC78F8D06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9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5D9A-12D4-E2B6-1942-D3B9AE51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- When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2BFA5-C67B-9199-0A47-6AA259B13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A8B43-AEC3-5EED-DC84-349D4EADF2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You keep repeating yourself</a:t>
            </a:r>
          </a:p>
          <a:p>
            <a:r>
              <a:rPr lang="en-GB" dirty="0"/>
              <a:t>You add ten different things for one functionality</a:t>
            </a:r>
          </a:p>
          <a:p>
            <a:r>
              <a:rPr lang="en-GB" dirty="0"/>
              <a:t>Enhance the toolbox for your team</a:t>
            </a:r>
          </a:p>
          <a:p>
            <a:r>
              <a:rPr lang="en-GB" dirty="0"/>
              <a:t>Enhance the toolbox for the community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835C-E150-54A6-7A55-0057B1EF3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5915B-6A92-A977-2719-BFC8809A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snow, riding, person&#10;&#10;Description automatically generated">
            <a:extLst>
              <a:ext uri="{FF2B5EF4-FFF2-40B4-BE49-F238E27FC236}">
                <a16:creationId xmlns:a16="http://schemas.microsoft.com/office/drawing/2014/main" id="{46867ABD-CD03-7F46-8AFE-E11257854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572579"/>
          </a:xfrm>
          <a:prstGeom prst="rect">
            <a:avLst/>
          </a:prstGeom>
        </p:spPr>
      </p:pic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648054CC-FFF1-5F41-BF71-78F9E65D30B7}"/>
              </a:ext>
            </a:extLst>
          </p:cNvPr>
          <p:cNvSpPr/>
          <p:nvPr/>
        </p:nvSpPr>
        <p:spPr>
          <a:xfrm rot="10800000">
            <a:off x="730220" y="-860"/>
            <a:ext cx="1748157" cy="840328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5697" y="3961732"/>
            <a:ext cx="317532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membership tiers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A4E58-B5BC-AB48-B89F-3F0F04E4E5E5}"/>
              </a:ext>
            </a:extLst>
          </p:cNvPr>
          <p:cNvSpPr txBox="1"/>
          <p:nvPr/>
        </p:nvSpPr>
        <p:spPr>
          <a:xfrm>
            <a:off x="865695" y="6364939"/>
            <a:ext cx="746358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Connect: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E76DB6-AC82-B142-AF8F-C5297CC3EA2C}"/>
              </a:ext>
            </a:extLst>
          </p:cNvPr>
          <p:cNvSpPr/>
          <p:nvPr/>
        </p:nvSpPr>
        <p:spPr>
          <a:xfrm>
            <a:off x="7423515" y="6364939"/>
            <a:ext cx="121918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39D319-FEF9-094F-B231-70BC7D128EE8}"/>
              </a:ext>
            </a:extLst>
          </p:cNvPr>
          <p:cNvSpPr/>
          <p:nvPr/>
        </p:nvSpPr>
        <p:spPr>
          <a:xfrm>
            <a:off x="4760372" y="6364939"/>
            <a:ext cx="271439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Facebook.com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E7ECA-99D0-304B-A69F-7DA2D6A7428B}"/>
              </a:ext>
            </a:extLst>
          </p:cNvPr>
          <p:cNvSpPr/>
          <p:nvPr/>
        </p:nvSpPr>
        <p:spPr>
          <a:xfrm>
            <a:off x="1992669" y="6364939"/>
            <a:ext cx="295561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aceprogram_ww@oracle.com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668871F-C970-834C-9B10-03CCB6EE4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5585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2777 w 2964"/>
              <a:gd name="T11" fmla="*/ 2963 h 2964"/>
              <a:gd name="T12" fmla="*/ 2963 w 2964"/>
              <a:gd name="T13" fmla="*/ 2777 h 2964"/>
              <a:gd name="T14" fmla="*/ 2963 w 2964"/>
              <a:gd name="T15" fmla="*/ 185 h 2964"/>
              <a:gd name="T16" fmla="*/ 2777 w 2964"/>
              <a:gd name="T17" fmla="*/ 0 h 2964"/>
              <a:gd name="T18" fmla="*/ 2223 w 2964"/>
              <a:gd name="T19" fmla="*/ 1100 h 2964"/>
              <a:gd name="T20" fmla="*/ 2223 w 2964"/>
              <a:gd name="T21" fmla="*/ 1158 h 2964"/>
              <a:gd name="T22" fmla="*/ 1135 w 2964"/>
              <a:gd name="T23" fmla="*/ 2233 h 2964"/>
              <a:gd name="T24" fmla="*/ 556 w 2964"/>
              <a:gd name="T25" fmla="*/ 2061 h 2964"/>
              <a:gd name="T26" fmla="*/ 648 w 2964"/>
              <a:gd name="T27" fmla="*/ 2072 h 2964"/>
              <a:gd name="T28" fmla="*/ 1123 w 2964"/>
              <a:gd name="T29" fmla="*/ 1910 h 2964"/>
              <a:gd name="T30" fmla="*/ 764 w 2964"/>
              <a:gd name="T31" fmla="*/ 1644 h 2964"/>
              <a:gd name="T32" fmla="*/ 833 w 2964"/>
              <a:gd name="T33" fmla="*/ 1644 h 2964"/>
              <a:gd name="T34" fmla="*/ 938 w 2964"/>
              <a:gd name="T35" fmla="*/ 1632 h 2964"/>
              <a:gd name="T36" fmla="*/ 625 w 2964"/>
              <a:gd name="T37" fmla="*/ 1262 h 2964"/>
              <a:gd name="T38" fmla="*/ 799 w 2964"/>
              <a:gd name="T39" fmla="*/ 1308 h 2964"/>
              <a:gd name="T40" fmla="*/ 637 w 2964"/>
              <a:gd name="T41" fmla="*/ 984 h 2964"/>
              <a:gd name="T42" fmla="*/ 683 w 2964"/>
              <a:gd name="T43" fmla="*/ 799 h 2964"/>
              <a:gd name="T44" fmla="*/ 1470 w 2964"/>
              <a:gd name="T45" fmla="*/ 1192 h 2964"/>
              <a:gd name="T46" fmla="*/ 1459 w 2964"/>
              <a:gd name="T47" fmla="*/ 1111 h 2964"/>
              <a:gd name="T48" fmla="*/ 1841 w 2964"/>
              <a:gd name="T49" fmla="*/ 729 h 2964"/>
              <a:gd name="T50" fmla="*/ 2119 w 2964"/>
              <a:gd name="T51" fmla="*/ 845 h 2964"/>
              <a:gd name="T52" fmla="*/ 2361 w 2964"/>
              <a:gd name="T53" fmla="*/ 752 h 2964"/>
              <a:gd name="T54" fmla="*/ 2188 w 2964"/>
              <a:gd name="T55" fmla="*/ 972 h 2964"/>
              <a:gd name="T56" fmla="*/ 2407 w 2964"/>
              <a:gd name="T57" fmla="*/ 903 h 2964"/>
              <a:gd name="T58" fmla="*/ 2223 w 2964"/>
              <a:gd name="T59" fmla="*/ 110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  <a:close/>
                <a:moveTo>
                  <a:pt x="2223" y="1100"/>
                </a:moveTo>
                <a:cubicBezTo>
                  <a:pt x="2223" y="1123"/>
                  <a:pt x="2223" y="1135"/>
                  <a:pt x="2223" y="1158"/>
                </a:cubicBezTo>
                <a:cubicBezTo>
                  <a:pt x="2223" y="1656"/>
                  <a:pt x="1841" y="2233"/>
                  <a:pt x="1135" y="2233"/>
                </a:cubicBezTo>
                <a:cubicBezTo>
                  <a:pt x="926" y="2233"/>
                  <a:pt x="729" y="2176"/>
                  <a:pt x="556" y="2061"/>
                </a:cubicBezTo>
                <a:cubicBezTo>
                  <a:pt x="590" y="2072"/>
                  <a:pt x="613" y="2072"/>
                  <a:pt x="648" y="2072"/>
                </a:cubicBezTo>
                <a:cubicBezTo>
                  <a:pt x="822" y="2072"/>
                  <a:pt x="984" y="2003"/>
                  <a:pt x="1123" y="1910"/>
                </a:cubicBezTo>
                <a:cubicBezTo>
                  <a:pt x="949" y="1899"/>
                  <a:pt x="811" y="1794"/>
                  <a:pt x="764" y="1644"/>
                </a:cubicBezTo>
                <a:cubicBezTo>
                  <a:pt x="787" y="1644"/>
                  <a:pt x="811" y="1644"/>
                  <a:pt x="833" y="1644"/>
                </a:cubicBezTo>
                <a:cubicBezTo>
                  <a:pt x="868" y="1644"/>
                  <a:pt x="903" y="1644"/>
                  <a:pt x="938" y="1632"/>
                </a:cubicBezTo>
                <a:cubicBezTo>
                  <a:pt x="764" y="1598"/>
                  <a:pt x="625" y="1447"/>
                  <a:pt x="625" y="1262"/>
                </a:cubicBezTo>
                <a:cubicBezTo>
                  <a:pt x="683" y="1285"/>
                  <a:pt x="741" y="1308"/>
                  <a:pt x="799" y="1308"/>
                </a:cubicBezTo>
                <a:cubicBezTo>
                  <a:pt x="695" y="1239"/>
                  <a:pt x="637" y="1123"/>
                  <a:pt x="637" y="984"/>
                </a:cubicBezTo>
                <a:cubicBezTo>
                  <a:pt x="637" y="915"/>
                  <a:pt x="648" y="857"/>
                  <a:pt x="683" y="799"/>
                </a:cubicBezTo>
                <a:cubicBezTo>
                  <a:pt x="868" y="1030"/>
                  <a:pt x="1158" y="1181"/>
                  <a:pt x="1470" y="1192"/>
                </a:cubicBezTo>
                <a:cubicBezTo>
                  <a:pt x="1459" y="1169"/>
                  <a:pt x="1459" y="1135"/>
                  <a:pt x="1459" y="1111"/>
                </a:cubicBezTo>
                <a:cubicBezTo>
                  <a:pt x="1459" y="903"/>
                  <a:pt x="1632" y="729"/>
                  <a:pt x="1841" y="729"/>
                </a:cubicBezTo>
                <a:cubicBezTo>
                  <a:pt x="1945" y="729"/>
                  <a:pt x="2049" y="776"/>
                  <a:pt x="2119" y="845"/>
                </a:cubicBezTo>
                <a:cubicBezTo>
                  <a:pt x="2200" y="833"/>
                  <a:pt x="2280" y="799"/>
                  <a:pt x="2361" y="752"/>
                </a:cubicBezTo>
                <a:cubicBezTo>
                  <a:pt x="2326" y="845"/>
                  <a:pt x="2268" y="915"/>
                  <a:pt x="2188" y="972"/>
                </a:cubicBezTo>
                <a:cubicBezTo>
                  <a:pt x="2268" y="961"/>
                  <a:pt x="2338" y="938"/>
                  <a:pt x="2407" y="903"/>
                </a:cubicBezTo>
                <a:cubicBezTo>
                  <a:pt x="2361" y="984"/>
                  <a:pt x="2291" y="1054"/>
                  <a:pt x="2223" y="1100"/>
                </a:cubicBez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6AC64DEA-5710-9B46-9CB3-634984BBC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2441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1621 w 2964"/>
              <a:gd name="T11" fmla="*/ 2963 h 2964"/>
              <a:gd name="T12" fmla="*/ 1621 w 2964"/>
              <a:gd name="T13" fmla="*/ 1864 h 2964"/>
              <a:gd name="T14" fmla="*/ 1250 w 2964"/>
              <a:gd name="T15" fmla="*/ 1864 h 2964"/>
              <a:gd name="T16" fmla="*/ 1250 w 2964"/>
              <a:gd name="T17" fmla="*/ 1436 h 2964"/>
              <a:gd name="T18" fmla="*/ 1621 w 2964"/>
              <a:gd name="T19" fmla="*/ 1436 h 2964"/>
              <a:gd name="T20" fmla="*/ 1621 w 2964"/>
              <a:gd name="T21" fmla="*/ 1123 h 2964"/>
              <a:gd name="T22" fmla="*/ 2176 w 2964"/>
              <a:gd name="T23" fmla="*/ 556 h 2964"/>
              <a:gd name="T24" fmla="*/ 2500 w 2964"/>
              <a:gd name="T25" fmla="*/ 567 h 2964"/>
              <a:gd name="T26" fmla="*/ 2500 w 2964"/>
              <a:gd name="T27" fmla="*/ 961 h 2964"/>
              <a:gd name="T28" fmla="*/ 2280 w 2964"/>
              <a:gd name="T29" fmla="*/ 961 h 2964"/>
              <a:gd name="T30" fmla="*/ 2061 w 2964"/>
              <a:gd name="T31" fmla="*/ 1169 h 2964"/>
              <a:gd name="T32" fmla="*/ 2061 w 2964"/>
              <a:gd name="T33" fmla="*/ 1436 h 2964"/>
              <a:gd name="T34" fmla="*/ 2488 w 2964"/>
              <a:gd name="T35" fmla="*/ 1436 h 2964"/>
              <a:gd name="T36" fmla="*/ 2430 w 2964"/>
              <a:gd name="T37" fmla="*/ 1864 h 2964"/>
              <a:gd name="T38" fmla="*/ 2061 w 2964"/>
              <a:gd name="T39" fmla="*/ 1864 h 2964"/>
              <a:gd name="T40" fmla="*/ 2061 w 2964"/>
              <a:gd name="T41" fmla="*/ 2963 h 2964"/>
              <a:gd name="T42" fmla="*/ 2777 w 2964"/>
              <a:gd name="T43" fmla="*/ 2963 h 2964"/>
              <a:gd name="T44" fmla="*/ 2963 w 2964"/>
              <a:gd name="T45" fmla="*/ 2777 h 2964"/>
              <a:gd name="T46" fmla="*/ 2963 w 2964"/>
              <a:gd name="T47" fmla="*/ 185 h 2964"/>
              <a:gd name="T48" fmla="*/ 2777 w 2964"/>
              <a:gd name="T49" fmla="*/ 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1621" y="2963"/>
                  <a:pt x="1621" y="2963"/>
                  <a:pt x="1621" y="2963"/>
                </a:cubicBezTo>
                <a:cubicBezTo>
                  <a:pt x="1621" y="1864"/>
                  <a:pt x="1621" y="1864"/>
                  <a:pt x="1621" y="1864"/>
                </a:cubicBezTo>
                <a:cubicBezTo>
                  <a:pt x="1250" y="1864"/>
                  <a:pt x="1250" y="1864"/>
                  <a:pt x="1250" y="1864"/>
                </a:cubicBezTo>
                <a:cubicBezTo>
                  <a:pt x="1250" y="1436"/>
                  <a:pt x="1250" y="1436"/>
                  <a:pt x="1250" y="1436"/>
                </a:cubicBezTo>
                <a:cubicBezTo>
                  <a:pt x="1621" y="1436"/>
                  <a:pt x="1621" y="1436"/>
                  <a:pt x="1621" y="1436"/>
                </a:cubicBezTo>
                <a:cubicBezTo>
                  <a:pt x="1621" y="1123"/>
                  <a:pt x="1621" y="1123"/>
                  <a:pt x="1621" y="1123"/>
                </a:cubicBezTo>
                <a:cubicBezTo>
                  <a:pt x="1621" y="752"/>
                  <a:pt x="1841" y="556"/>
                  <a:pt x="2176" y="556"/>
                </a:cubicBezTo>
                <a:cubicBezTo>
                  <a:pt x="2326" y="556"/>
                  <a:pt x="2465" y="567"/>
                  <a:pt x="2500" y="567"/>
                </a:cubicBezTo>
                <a:cubicBezTo>
                  <a:pt x="2500" y="961"/>
                  <a:pt x="2500" y="961"/>
                  <a:pt x="2500" y="961"/>
                </a:cubicBezTo>
                <a:cubicBezTo>
                  <a:pt x="2280" y="961"/>
                  <a:pt x="2280" y="961"/>
                  <a:pt x="2280" y="961"/>
                </a:cubicBezTo>
                <a:cubicBezTo>
                  <a:pt x="2095" y="961"/>
                  <a:pt x="2061" y="1042"/>
                  <a:pt x="2061" y="1169"/>
                </a:cubicBezTo>
                <a:cubicBezTo>
                  <a:pt x="2061" y="1436"/>
                  <a:pt x="2061" y="1436"/>
                  <a:pt x="2061" y="1436"/>
                </a:cubicBezTo>
                <a:cubicBezTo>
                  <a:pt x="2488" y="1436"/>
                  <a:pt x="2488" y="1436"/>
                  <a:pt x="2488" y="1436"/>
                </a:cubicBezTo>
                <a:cubicBezTo>
                  <a:pt x="2430" y="1864"/>
                  <a:pt x="2430" y="1864"/>
                  <a:pt x="2430" y="1864"/>
                </a:cubicBezTo>
                <a:cubicBezTo>
                  <a:pt x="2061" y="1864"/>
                  <a:pt x="2061" y="1864"/>
                  <a:pt x="2061" y="1864"/>
                </a:cubicBezTo>
                <a:cubicBezTo>
                  <a:pt x="2061" y="2963"/>
                  <a:pt x="2061" y="2963"/>
                  <a:pt x="2061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BCCA3C58-0C50-6F43-9175-5A5880C13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1589" y="6403024"/>
            <a:ext cx="255600" cy="200828"/>
          </a:xfrm>
          <a:custGeom>
            <a:avLst/>
            <a:gdLst>
              <a:gd name="T0" fmla="*/ 1262 w 2593"/>
              <a:gd name="T1" fmla="*/ 1401 h 2039"/>
              <a:gd name="T2" fmla="*/ 1216 w 2593"/>
              <a:gd name="T3" fmla="*/ 1343 h 2039"/>
              <a:gd name="T4" fmla="*/ 857 w 2593"/>
              <a:gd name="T5" fmla="*/ 1100 h 2039"/>
              <a:gd name="T6" fmla="*/ 1378 w 2593"/>
              <a:gd name="T7" fmla="*/ 1077 h 2039"/>
              <a:gd name="T8" fmla="*/ 1274 w 2593"/>
              <a:gd name="T9" fmla="*/ 1088 h 2039"/>
              <a:gd name="T10" fmla="*/ 1262 w 2593"/>
              <a:gd name="T11" fmla="*/ 938 h 2039"/>
              <a:gd name="T12" fmla="*/ 1181 w 2593"/>
              <a:gd name="T13" fmla="*/ 950 h 2039"/>
              <a:gd name="T14" fmla="*/ 1089 w 2593"/>
              <a:gd name="T15" fmla="*/ 926 h 2039"/>
              <a:gd name="T16" fmla="*/ 1089 w 2593"/>
              <a:gd name="T17" fmla="*/ 1274 h 2039"/>
              <a:gd name="T18" fmla="*/ 1308 w 2593"/>
              <a:gd name="T19" fmla="*/ 1297 h 2039"/>
              <a:gd name="T20" fmla="*/ 1112 w 2593"/>
              <a:gd name="T21" fmla="*/ 729 h 2039"/>
              <a:gd name="T22" fmla="*/ 1112 w 2593"/>
              <a:gd name="T23" fmla="*/ 1459 h 2039"/>
              <a:gd name="T24" fmla="*/ 1181 w 2593"/>
              <a:gd name="T25" fmla="*/ 1123 h 2039"/>
              <a:gd name="T26" fmla="*/ 1019 w 2593"/>
              <a:gd name="T27" fmla="*/ 1100 h 2039"/>
              <a:gd name="T28" fmla="*/ 1181 w 2593"/>
              <a:gd name="T29" fmla="*/ 1054 h 2039"/>
              <a:gd name="T30" fmla="*/ 2038 w 2593"/>
              <a:gd name="T31" fmla="*/ 0 h 2039"/>
              <a:gd name="T32" fmla="*/ 0 w 2593"/>
              <a:gd name="T33" fmla="*/ 509 h 2039"/>
              <a:gd name="T34" fmla="*/ 2223 w 2593"/>
              <a:gd name="T35" fmla="*/ 2038 h 2039"/>
              <a:gd name="T36" fmla="*/ 2592 w 2593"/>
              <a:gd name="T37" fmla="*/ 556 h 2039"/>
              <a:gd name="T38" fmla="*/ 139 w 2593"/>
              <a:gd name="T39" fmla="*/ 648 h 2039"/>
              <a:gd name="T40" fmla="*/ 1806 w 2593"/>
              <a:gd name="T41" fmla="*/ 1065 h 2039"/>
              <a:gd name="T42" fmla="*/ 1112 w 2593"/>
              <a:gd name="T43" fmla="*/ 1679 h 2039"/>
              <a:gd name="T44" fmla="*/ 139 w 2593"/>
              <a:gd name="T45" fmla="*/ 776 h 2039"/>
              <a:gd name="T46" fmla="*/ 139 w 2593"/>
              <a:gd name="T47" fmla="*/ 915 h 2039"/>
              <a:gd name="T48" fmla="*/ 139 w 2593"/>
              <a:gd name="T49" fmla="*/ 1899 h 2039"/>
              <a:gd name="T50" fmla="*/ 267 w 2593"/>
              <a:gd name="T51" fmla="*/ 1899 h 2039"/>
              <a:gd name="T52" fmla="*/ 915 w 2593"/>
              <a:gd name="T53" fmla="*/ 1690 h 2039"/>
              <a:gd name="T54" fmla="*/ 1308 w 2593"/>
              <a:gd name="T55" fmla="*/ 1690 h 2039"/>
              <a:gd name="T56" fmla="*/ 1957 w 2593"/>
              <a:gd name="T57" fmla="*/ 1899 h 2039"/>
              <a:gd name="T58" fmla="*/ 2084 w 2593"/>
              <a:gd name="T59" fmla="*/ 1899 h 2039"/>
              <a:gd name="T60" fmla="*/ 1899 w 2593"/>
              <a:gd name="T61" fmla="*/ 1100 h 2039"/>
              <a:gd name="T62" fmla="*/ 2084 w 2593"/>
              <a:gd name="T63" fmla="*/ 1111 h 2039"/>
              <a:gd name="T64" fmla="*/ 2130 w 2593"/>
              <a:gd name="T65" fmla="*/ 834 h 2039"/>
              <a:gd name="T66" fmla="*/ 2015 w 2593"/>
              <a:gd name="T67" fmla="*/ 857 h 2039"/>
              <a:gd name="T68" fmla="*/ 1991 w 2593"/>
              <a:gd name="T69" fmla="*/ 405 h 2039"/>
              <a:gd name="T70" fmla="*/ 1899 w 2593"/>
              <a:gd name="T71" fmla="*/ 394 h 2039"/>
              <a:gd name="T72" fmla="*/ 1922 w 2593"/>
              <a:gd name="T73" fmla="*/ 289 h 2039"/>
              <a:gd name="T74" fmla="*/ 2130 w 2593"/>
              <a:gd name="T75" fmla="*/ 278 h 2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93" h="2039">
                <a:moveTo>
                  <a:pt x="1262" y="1424"/>
                </a:moveTo>
                <a:lnTo>
                  <a:pt x="1262" y="1401"/>
                </a:lnTo>
                <a:lnTo>
                  <a:pt x="1239" y="1343"/>
                </a:lnTo>
                <a:cubicBezTo>
                  <a:pt x="1228" y="1343"/>
                  <a:pt x="1228" y="1331"/>
                  <a:pt x="1216" y="1343"/>
                </a:cubicBezTo>
                <a:cubicBezTo>
                  <a:pt x="1181" y="1354"/>
                  <a:pt x="1146" y="1366"/>
                  <a:pt x="1112" y="1366"/>
                </a:cubicBezTo>
                <a:cubicBezTo>
                  <a:pt x="961" y="1366"/>
                  <a:pt x="857" y="1239"/>
                  <a:pt x="857" y="1100"/>
                </a:cubicBezTo>
                <a:cubicBezTo>
                  <a:pt x="857" y="938"/>
                  <a:pt x="961" y="834"/>
                  <a:pt x="1112" y="834"/>
                </a:cubicBezTo>
                <a:cubicBezTo>
                  <a:pt x="1274" y="834"/>
                  <a:pt x="1378" y="926"/>
                  <a:pt x="1378" y="1077"/>
                </a:cubicBezTo>
                <a:cubicBezTo>
                  <a:pt x="1378" y="1135"/>
                  <a:pt x="1355" y="1204"/>
                  <a:pt x="1308" y="1204"/>
                </a:cubicBezTo>
                <a:cubicBezTo>
                  <a:pt x="1285" y="1204"/>
                  <a:pt x="1274" y="1181"/>
                  <a:pt x="1274" y="1088"/>
                </a:cubicBezTo>
                <a:lnTo>
                  <a:pt x="1274" y="950"/>
                </a:lnTo>
                <a:cubicBezTo>
                  <a:pt x="1274" y="938"/>
                  <a:pt x="1266" y="942"/>
                  <a:pt x="1262" y="938"/>
                </a:cubicBezTo>
                <a:lnTo>
                  <a:pt x="1193" y="938"/>
                </a:lnTo>
                <a:cubicBezTo>
                  <a:pt x="1189" y="942"/>
                  <a:pt x="1181" y="938"/>
                  <a:pt x="1181" y="950"/>
                </a:cubicBezTo>
                <a:lnTo>
                  <a:pt x="1181" y="961"/>
                </a:lnTo>
                <a:cubicBezTo>
                  <a:pt x="1158" y="938"/>
                  <a:pt x="1123" y="926"/>
                  <a:pt x="1089" y="926"/>
                </a:cubicBezTo>
                <a:cubicBezTo>
                  <a:pt x="984" y="926"/>
                  <a:pt x="926" y="1019"/>
                  <a:pt x="926" y="1100"/>
                </a:cubicBezTo>
                <a:cubicBezTo>
                  <a:pt x="926" y="1193"/>
                  <a:pt x="996" y="1274"/>
                  <a:pt x="1089" y="1274"/>
                </a:cubicBezTo>
                <a:cubicBezTo>
                  <a:pt x="1135" y="1274"/>
                  <a:pt x="1181" y="1250"/>
                  <a:pt x="1204" y="1216"/>
                </a:cubicBezTo>
                <a:cubicBezTo>
                  <a:pt x="1228" y="1274"/>
                  <a:pt x="1274" y="1297"/>
                  <a:pt x="1308" y="1297"/>
                </a:cubicBezTo>
                <a:cubicBezTo>
                  <a:pt x="1424" y="1297"/>
                  <a:pt x="1482" y="1193"/>
                  <a:pt x="1482" y="1077"/>
                </a:cubicBezTo>
                <a:cubicBezTo>
                  <a:pt x="1482" y="868"/>
                  <a:pt x="1320" y="729"/>
                  <a:pt x="1112" y="729"/>
                </a:cubicBezTo>
                <a:cubicBezTo>
                  <a:pt x="903" y="729"/>
                  <a:pt x="741" y="891"/>
                  <a:pt x="741" y="1100"/>
                </a:cubicBezTo>
                <a:cubicBezTo>
                  <a:pt x="741" y="1297"/>
                  <a:pt x="903" y="1459"/>
                  <a:pt x="1112" y="1459"/>
                </a:cubicBezTo>
                <a:cubicBezTo>
                  <a:pt x="1158" y="1459"/>
                  <a:pt x="1204" y="1447"/>
                  <a:pt x="1262" y="1424"/>
                </a:cubicBezTo>
                <a:close/>
                <a:moveTo>
                  <a:pt x="1181" y="1123"/>
                </a:moveTo>
                <a:cubicBezTo>
                  <a:pt x="1169" y="1169"/>
                  <a:pt x="1135" y="1193"/>
                  <a:pt x="1100" y="1193"/>
                </a:cubicBezTo>
                <a:cubicBezTo>
                  <a:pt x="1054" y="1193"/>
                  <a:pt x="1019" y="1146"/>
                  <a:pt x="1019" y="1100"/>
                </a:cubicBezTo>
                <a:cubicBezTo>
                  <a:pt x="1019" y="1054"/>
                  <a:pt x="1042" y="1007"/>
                  <a:pt x="1100" y="1007"/>
                </a:cubicBezTo>
                <a:cubicBezTo>
                  <a:pt x="1123" y="1007"/>
                  <a:pt x="1158" y="1019"/>
                  <a:pt x="1181" y="1054"/>
                </a:cubicBezTo>
                <a:lnTo>
                  <a:pt x="1181" y="1123"/>
                </a:lnTo>
                <a:close/>
                <a:moveTo>
                  <a:pt x="2038" y="0"/>
                </a:moveTo>
                <a:cubicBezTo>
                  <a:pt x="1748" y="0"/>
                  <a:pt x="1505" y="220"/>
                  <a:pt x="1482" y="509"/>
                </a:cubicBezTo>
                <a:lnTo>
                  <a:pt x="0" y="509"/>
                </a:lnTo>
                <a:lnTo>
                  <a:pt x="0" y="2038"/>
                </a:lnTo>
                <a:lnTo>
                  <a:pt x="2223" y="2038"/>
                </a:lnTo>
                <a:lnTo>
                  <a:pt x="2223" y="1077"/>
                </a:lnTo>
                <a:cubicBezTo>
                  <a:pt x="2442" y="1007"/>
                  <a:pt x="2592" y="799"/>
                  <a:pt x="2592" y="556"/>
                </a:cubicBezTo>
                <a:cubicBezTo>
                  <a:pt x="2592" y="243"/>
                  <a:pt x="2349" y="0"/>
                  <a:pt x="2038" y="0"/>
                </a:cubicBezTo>
                <a:close/>
                <a:moveTo>
                  <a:pt x="139" y="648"/>
                </a:moveTo>
                <a:lnTo>
                  <a:pt x="1494" y="648"/>
                </a:lnTo>
                <a:cubicBezTo>
                  <a:pt x="1517" y="834"/>
                  <a:pt x="1644" y="984"/>
                  <a:pt x="1806" y="1065"/>
                </a:cubicBezTo>
                <a:lnTo>
                  <a:pt x="1239" y="1621"/>
                </a:lnTo>
                <a:cubicBezTo>
                  <a:pt x="1204" y="1656"/>
                  <a:pt x="1158" y="1679"/>
                  <a:pt x="1112" y="1679"/>
                </a:cubicBezTo>
                <a:cubicBezTo>
                  <a:pt x="1065" y="1679"/>
                  <a:pt x="1019" y="1656"/>
                  <a:pt x="984" y="1621"/>
                </a:cubicBezTo>
                <a:lnTo>
                  <a:pt x="139" y="776"/>
                </a:lnTo>
                <a:lnTo>
                  <a:pt x="139" y="648"/>
                </a:lnTo>
                <a:close/>
                <a:moveTo>
                  <a:pt x="139" y="915"/>
                </a:moveTo>
                <a:lnTo>
                  <a:pt x="637" y="1401"/>
                </a:lnTo>
                <a:lnTo>
                  <a:pt x="139" y="1899"/>
                </a:lnTo>
                <a:lnTo>
                  <a:pt x="139" y="915"/>
                </a:lnTo>
                <a:close/>
                <a:moveTo>
                  <a:pt x="267" y="1899"/>
                </a:moveTo>
                <a:lnTo>
                  <a:pt x="695" y="1470"/>
                </a:lnTo>
                <a:lnTo>
                  <a:pt x="915" y="1690"/>
                </a:lnTo>
                <a:cubicBezTo>
                  <a:pt x="973" y="1737"/>
                  <a:pt x="1042" y="1771"/>
                  <a:pt x="1112" y="1771"/>
                </a:cubicBezTo>
                <a:cubicBezTo>
                  <a:pt x="1181" y="1771"/>
                  <a:pt x="1251" y="1737"/>
                  <a:pt x="1308" y="1690"/>
                </a:cubicBezTo>
                <a:lnTo>
                  <a:pt x="1528" y="1470"/>
                </a:lnTo>
                <a:lnTo>
                  <a:pt x="1957" y="1899"/>
                </a:lnTo>
                <a:lnTo>
                  <a:pt x="267" y="1899"/>
                </a:lnTo>
                <a:close/>
                <a:moveTo>
                  <a:pt x="2084" y="1899"/>
                </a:moveTo>
                <a:lnTo>
                  <a:pt x="1586" y="1401"/>
                </a:lnTo>
                <a:lnTo>
                  <a:pt x="1899" y="1100"/>
                </a:lnTo>
                <a:cubicBezTo>
                  <a:pt x="1945" y="1100"/>
                  <a:pt x="1991" y="1111"/>
                  <a:pt x="2038" y="1111"/>
                </a:cubicBezTo>
                <a:lnTo>
                  <a:pt x="2084" y="1111"/>
                </a:lnTo>
                <a:lnTo>
                  <a:pt x="2084" y="1899"/>
                </a:lnTo>
                <a:close/>
                <a:moveTo>
                  <a:pt x="2130" y="834"/>
                </a:moveTo>
                <a:cubicBezTo>
                  <a:pt x="2130" y="845"/>
                  <a:pt x="2119" y="857"/>
                  <a:pt x="2107" y="857"/>
                </a:cubicBezTo>
                <a:lnTo>
                  <a:pt x="2015" y="857"/>
                </a:lnTo>
                <a:cubicBezTo>
                  <a:pt x="2003" y="857"/>
                  <a:pt x="1991" y="845"/>
                  <a:pt x="1991" y="834"/>
                </a:cubicBezTo>
                <a:lnTo>
                  <a:pt x="1991" y="405"/>
                </a:lnTo>
                <a:lnTo>
                  <a:pt x="1922" y="417"/>
                </a:lnTo>
                <a:cubicBezTo>
                  <a:pt x="1910" y="417"/>
                  <a:pt x="1899" y="405"/>
                  <a:pt x="1899" y="394"/>
                </a:cubicBezTo>
                <a:cubicBezTo>
                  <a:pt x="1899" y="313"/>
                  <a:pt x="1899" y="340"/>
                  <a:pt x="1899" y="313"/>
                </a:cubicBezTo>
                <a:cubicBezTo>
                  <a:pt x="1899" y="301"/>
                  <a:pt x="1910" y="301"/>
                  <a:pt x="1922" y="289"/>
                </a:cubicBezTo>
                <a:lnTo>
                  <a:pt x="2107" y="255"/>
                </a:lnTo>
                <a:cubicBezTo>
                  <a:pt x="2119" y="255"/>
                  <a:pt x="2130" y="266"/>
                  <a:pt x="2130" y="278"/>
                </a:cubicBezTo>
                <a:lnTo>
                  <a:pt x="2130" y="834"/>
                </a:ln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Title 22">
            <a:extLst>
              <a:ext uri="{FF2B5EF4-FFF2-40B4-BE49-F238E27FC236}">
                <a16:creationId xmlns:a16="http://schemas.microsoft.com/office/drawing/2014/main" id="{9389EB4F-02BE-3745-9F88-B8BD21E5571E}"/>
              </a:ext>
            </a:extLst>
          </p:cNvPr>
          <p:cNvSpPr txBox="1">
            <a:spLocks/>
          </p:cNvSpPr>
          <p:nvPr/>
        </p:nvSpPr>
        <p:spPr>
          <a:xfrm>
            <a:off x="868100" y="643559"/>
            <a:ext cx="6856177" cy="15409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400+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technical experts 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helping peers globally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017122-6620-014C-8FF6-FD9035141468}"/>
              </a:ext>
            </a:extLst>
          </p:cNvPr>
          <p:cNvSpPr txBox="1"/>
          <p:nvPr/>
        </p:nvSpPr>
        <p:spPr>
          <a:xfrm>
            <a:off x="856588" y="2432963"/>
            <a:ext cx="6268993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 ACE Program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recognizes 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rewards community members for their technical and community contributions to the Oracle community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9629F0-B2DD-764F-A4CE-6305BF097C66}"/>
              </a:ext>
            </a:extLst>
          </p:cNvPr>
          <p:cNvSpPr txBox="1"/>
          <p:nvPr/>
        </p:nvSpPr>
        <p:spPr>
          <a:xfrm>
            <a:off x="9253648" y="4762640"/>
            <a:ext cx="2737721" cy="9079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Nominate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yourself or someone you know: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ace.oracle.com/nominate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E7492-A676-1941-93E4-392446BD80A6}"/>
              </a:ext>
            </a:extLst>
          </p:cNvPr>
          <p:cNvSpPr txBox="1"/>
          <p:nvPr/>
        </p:nvSpPr>
        <p:spPr>
          <a:xfrm>
            <a:off x="865695" y="5490659"/>
            <a:ext cx="6511279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more details on Oracle ACE Program: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7E498D1-B8CB-D94E-BE3D-43F31A6EDBF0}"/>
              </a:ext>
            </a:extLst>
          </p:cNvPr>
          <p:cNvSpPr/>
          <p:nvPr/>
        </p:nvSpPr>
        <p:spPr>
          <a:xfrm>
            <a:off x="1238491" y="2432963"/>
            <a:ext cx="1967696" cy="29238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41A158-6CCC-8848-A4D1-55DA6867E9E4}"/>
              </a:ext>
            </a:extLst>
          </p:cNvPr>
          <p:cNvCxnSpPr>
            <a:cxnSpLocks/>
          </p:cNvCxnSpPr>
          <p:nvPr/>
        </p:nvCxnSpPr>
        <p:spPr>
          <a:xfrm>
            <a:off x="9044395" y="4205708"/>
            <a:ext cx="0" cy="138293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866C63E-D640-10E6-23F8-2F3F3F145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3" y="4518307"/>
            <a:ext cx="1619412" cy="6477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8728A7-8B0A-4084-F2E3-B614628C5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9" y="4519682"/>
            <a:ext cx="1619412" cy="6477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88ED41-CD9C-F424-6D5E-5C2149010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16" y="4506783"/>
            <a:ext cx="1619412" cy="6477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ED781-ACD8-423D-20F1-161B79C7678A}"/>
              </a:ext>
            </a:extLst>
          </p:cNvPr>
          <p:cNvCxnSpPr/>
          <p:nvPr/>
        </p:nvCxnSpPr>
        <p:spPr>
          <a:xfrm>
            <a:off x="2451696" y="4514477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F7BAD8-04A5-502A-9270-A6489DBBF327}"/>
              </a:ext>
            </a:extLst>
          </p:cNvPr>
          <p:cNvCxnSpPr/>
          <p:nvPr/>
        </p:nvCxnSpPr>
        <p:spPr>
          <a:xfrm>
            <a:off x="4247703" y="4516404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B1CA6-2062-41C6-4896-C61AA6BB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5" y="4026097"/>
            <a:ext cx="1744376" cy="69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B2CCAB-13DC-E707-9EC9-CEC3A2FA9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3" y="78399"/>
            <a:ext cx="1744376" cy="69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82AE-CBB8-4BD5-C44E-C5D95FF2B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4" y="6388690"/>
            <a:ext cx="216000" cy="2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D0444-21C8-41C3-3A0B-C99BB79D4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73" y="4247585"/>
            <a:ext cx="1320751" cy="1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656F-CBF7-15B6-9DFB-A48EB4CF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0DA35-743F-5B89-F4CE-2357A0C2A4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D1AFE-B3EB-4CB3-318C-6CC4876FC0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Dynamic Action Plugin</a:t>
            </a:r>
          </a:p>
          <a:p>
            <a:r>
              <a:rPr lang="en-GB" dirty="0"/>
              <a:t>Store and Retrieve Browser Scroll Position</a:t>
            </a:r>
          </a:p>
          <a:p>
            <a:r>
              <a:rPr lang="en-GB" dirty="0"/>
              <a:t>Mostly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E102E-461D-B686-DB7F-9EDA4351E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B14B-6F37-3AD2-3ED9-5DB2A292B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5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0CF2-84D0-9A4C-6071-D670FC83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Plugins – </a:t>
            </a:r>
            <a:r>
              <a:rPr lang="en-GB"/>
              <a:t>Example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566CB-A308-BFED-CB59-CAB6A286C9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C203-BC08-9C53-65EC-EE8836ED32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Simple Item Plugin</a:t>
            </a:r>
          </a:p>
          <a:p>
            <a:r>
              <a:rPr lang="en-GB" dirty="0"/>
              <a:t>Read-Only Item</a:t>
            </a:r>
          </a:p>
          <a:p>
            <a:r>
              <a:rPr lang="en-GB" dirty="0"/>
              <a:t>Copy to Clipboard</a:t>
            </a:r>
          </a:p>
          <a:p>
            <a:r>
              <a:rPr lang="en-GB" dirty="0"/>
              <a:t>PL/SQL &amp; JavaScript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07620-8022-09C6-F6C5-FE3AA8BCF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F8F8-9CAC-066D-BC77-A2A2E75B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33182"/>
      </p:ext>
    </p:extLst>
  </p:cSld>
  <p:clrMapOvr>
    <a:masterClrMapping/>
  </p:clrMapOvr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Hyand Fonts">
      <a:majorFont>
        <a:latin typeface="Px Grotesk Light"/>
        <a:ea typeface=""/>
        <a:cs typeface=""/>
      </a:majorFont>
      <a:minorFont>
        <a:latin typeface="Px Grotes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Hyand_PPT_Master_16to9_Px Grotesk" id="{75D4DDCF-BAAC-4B8C-B20E-4367FF0D5D98}" vid="{89A77B1B-C3AF-4749-9CB4-02A454CAB778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F28BB586051C46B442A8F7C65BFA95" ma:contentTypeVersion="11" ma:contentTypeDescription="Ein neues Dokument erstellen." ma:contentTypeScope="" ma:versionID="2d5c7f3e45b5679fad0a0fec9ee2b147">
  <xsd:schema xmlns:xsd="http://www.w3.org/2001/XMLSchema" xmlns:xs="http://www.w3.org/2001/XMLSchema" xmlns:p="http://schemas.microsoft.com/office/2006/metadata/properties" xmlns:ns2="5cbf2f78-78cb-4e14-a4e5-0b5f15c2d8fc" xmlns:ns3="8ab9c662-7cb8-423a-90b0-15da806255d4" targetNamespace="http://schemas.microsoft.com/office/2006/metadata/properties" ma:root="true" ma:fieldsID="9d890f9cf9b98ce3d6b043016702dffa" ns2:_="" ns3:_="">
    <xsd:import namespace="5cbf2f78-78cb-4e14-a4e5-0b5f15c2d8fc"/>
    <xsd:import namespace="8ab9c662-7cb8-423a-90b0-15da806255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f2f78-78cb-4e14-a4e5-0b5f15c2d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9c662-7cb8-423a-90b0-15da806255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861e3c8-aff3-4bbd-94c4-88f182b43530}" ma:internalName="TaxCatchAll" ma:showField="CatchAllData" ma:web="8ab9c662-7cb8-423a-90b0-15da806255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bf2f78-78cb-4e14-a4e5-0b5f15c2d8fc">
      <Terms xmlns="http://schemas.microsoft.com/office/infopath/2007/PartnerControls"/>
    </lcf76f155ced4ddcb4097134ff3c332f>
    <TaxCatchAll xmlns="8ab9c662-7cb8-423a-90b0-15da806255d4" xsi:nil="true"/>
  </documentManagement>
</p:properties>
</file>

<file path=customXml/itemProps1.xml><?xml version="1.0" encoding="utf-8"?>
<ds:datastoreItem xmlns:ds="http://schemas.openxmlformats.org/officeDocument/2006/customXml" ds:itemID="{53E9983B-A7D6-4855-A8BF-CF090C48D4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282B7C-231D-4418-97ED-E652E9B4D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f2f78-78cb-4e14-a4e5-0b5f15c2d8fc"/>
    <ds:schemaRef ds:uri="8ab9c662-7cb8-423a-90b0-15da806255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D9A60F-B4D7-4FB2-B47D-BDD525F84C4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f24570b-6e49-4cc0-9137-3fcf7a209499"/>
    <ds:schemaRef ds:uri="1b439574-6233-47a5-8dc5-2a228f6aa03d"/>
    <ds:schemaRef ds:uri="5cbf2f78-78cb-4e14-a4e5-0b5f15c2d8fc"/>
    <ds:schemaRef ds:uri="8ab9c662-7cb8-423a-90b0-15da806255d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GOD PPT Master 16:9</Template>
  <TotalTime>2607</TotalTime>
  <Words>357</Words>
  <Application>Microsoft Macintosh PowerPoint</Application>
  <PresentationFormat>Widescreen</PresentationFormat>
  <Paragraphs>92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System Font Regular</vt:lpstr>
      <vt:lpstr>Arial</vt:lpstr>
      <vt:lpstr>Px Grotesk Light</vt:lpstr>
      <vt:lpstr>Helvetica</vt:lpstr>
      <vt:lpstr>Oracle Sans Light</vt:lpstr>
      <vt:lpstr>Oracle Sans</vt:lpstr>
      <vt:lpstr>Calibri Light</vt:lpstr>
      <vt:lpstr>Roboto Mono Medium</vt:lpstr>
      <vt:lpstr>Roboto Light</vt:lpstr>
      <vt:lpstr>Calibri</vt:lpstr>
      <vt:lpstr>Wingdings</vt:lpstr>
      <vt:lpstr>Px Grotesk Regular</vt:lpstr>
      <vt:lpstr>Roboto Mono</vt:lpstr>
      <vt:lpstr>GOD PPT Master 16:9</vt:lpstr>
      <vt:lpstr>Parent Master Pillars</vt:lpstr>
      <vt:lpstr>Office Theme</vt:lpstr>
      <vt:lpstr>PowerPoint Presentation</vt:lpstr>
      <vt:lpstr>APEX Plugins - How to start</vt:lpstr>
      <vt:lpstr>PowerPoint Presentation</vt:lpstr>
      <vt:lpstr>APEX Plugins - Why</vt:lpstr>
      <vt:lpstr>APEX Plugins – Why (Second Try)</vt:lpstr>
      <vt:lpstr>APEX Plugins - When</vt:lpstr>
      <vt:lpstr>PowerPoint Presentation</vt:lpstr>
      <vt:lpstr>APEX Plugins – Example 1</vt:lpstr>
      <vt:lpstr>APEX Plugins – Example 2</vt:lpstr>
      <vt:lpstr>APEX Plugins – Example 3</vt:lpstr>
      <vt:lpstr>APEX Plugins - Resources</vt:lpstr>
      <vt:lpstr>PowerPoint Presentation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Flows for APEX and/or  APEX Workflow?</dc:title>
  <dc:creator>de Bruijn, Niels</dc:creator>
  <cp:lastModifiedBy>Klein, Moritz (EXT)</cp:lastModifiedBy>
  <cp:revision>17</cp:revision>
  <dcterms:created xsi:type="dcterms:W3CDTF">2024-04-03T13:16:48Z</dcterms:created>
  <dcterms:modified xsi:type="dcterms:W3CDTF">2024-06-16T18:27:13Z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0x0101005EF28BB586051C46B442A8F7C65BFA95</vt:lpwstr>
  </property>
</Properties>
</file>